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380" r:id="rId3"/>
    <p:sldId id="395" r:id="rId4"/>
    <p:sldId id="381" r:id="rId5"/>
    <p:sldId id="396" r:id="rId6"/>
    <p:sldId id="398" r:id="rId7"/>
    <p:sldId id="400" r:id="rId8"/>
    <p:sldId id="383" r:id="rId9"/>
    <p:sldId id="384" r:id="rId10"/>
    <p:sldId id="385" r:id="rId11"/>
    <p:sldId id="386" r:id="rId12"/>
    <p:sldId id="401" r:id="rId13"/>
    <p:sldId id="389" r:id="rId14"/>
    <p:sldId id="390" r:id="rId15"/>
    <p:sldId id="391" r:id="rId16"/>
    <p:sldId id="392" r:id="rId17"/>
    <p:sldId id="393" r:id="rId18"/>
    <p:sldId id="394" r:id="rId19"/>
    <p:sldId id="282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E38C16-4F45-401D-AE52-E50538F4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D6CC3-DA13-4A0D-903C-0B43FC6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7B0F01-E88E-447C-80A3-46375AE6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DCD31D-26E0-4F76-B7B9-B1662C905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77F9B-38BC-4A38-AE7A-5B16D349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7DF439-96DE-4C01-983D-68CDA137E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13/05/2025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D127-0A58-452C-BE11-C2632F58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44" y="2133602"/>
            <a:ext cx="9872112" cy="1297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Dasar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Pemrograman</a:t>
            </a:r>
            <a:b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(INFT06204)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4914-61E5-43E9-A321-5A83F4018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Minggu 9</a:t>
            </a:r>
          </a:p>
          <a:p>
            <a:r>
              <a:rPr lang="en-US" sz="4000" dirty="0">
                <a:solidFill>
                  <a:schemeClr val="bg1"/>
                </a:solidFill>
              </a:rPr>
              <a:t>Prosedur (2)</a:t>
            </a:r>
            <a:endParaRPr lang="en-ID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 </a:t>
            </a:r>
            <a:r>
              <a:rPr lang="en-US" b="1" dirty="0" err="1"/>
              <a:t>Masukan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023361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sz="2800" dirty="0"/>
              <a:t>Nilai parameter </a:t>
            </a:r>
            <a:r>
              <a:rPr lang="en-US" sz="2800" dirty="0" err="1"/>
              <a:t>aktual</a:t>
            </a:r>
            <a:r>
              <a:rPr lang="en-US" sz="2800" dirty="0"/>
              <a:t> </a:t>
            </a:r>
            <a:r>
              <a:rPr lang="en-US" sz="2800" dirty="0" err="1"/>
              <a:t>diisikan</a:t>
            </a:r>
            <a:r>
              <a:rPr lang="en-US" sz="2800" dirty="0"/>
              <a:t> (</a:t>
            </a:r>
            <a:r>
              <a:rPr lang="en-US" sz="2800" i="1" dirty="0"/>
              <a:t>assign</a:t>
            </a:r>
            <a:r>
              <a:rPr lang="en-US" sz="2800" dirty="0"/>
              <a:t>)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parameter formal yang </a:t>
            </a:r>
            <a:r>
              <a:rPr lang="en-US" sz="2800" dirty="0" err="1"/>
              <a:t>bersesuaian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badan </a:t>
            </a:r>
            <a:r>
              <a:rPr lang="en-US" sz="2800" dirty="0" err="1"/>
              <a:t>prosedur</a:t>
            </a:r>
            <a:r>
              <a:rPr lang="en-US" sz="2800" dirty="0"/>
              <a:t> yang </a:t>
            </a:r>
            <a:r>
              <a:rPr lang="en-US" sz="2800" dirty="0" err="1"/>
              <a:t>bersangkutan</a:t>
            </a:r>
            <a:r>
              <a:rPr lang="en-US" sz="28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800" dirty="0"/>
              <a:t>Nilai yang </a:t>
            </a:r>
            <a:r>
              <a:rPr lang="en-US" sz="2800" dirty="0" err="1"/>
              <a:t>dinyatakan</a:t>
            </a:r>
            <a:r>
              <a:rPr lang="en-US" sz="2800" dirty="0"/>
              <a:t> oleh parameter </a:t>
            </a:r>
            <a:r>
              <a:rPr lang="en-US" sz="2800" dirty="0" err="1"/>
              <a:t>masukan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dikirim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arah</a:t>
            </a:r>
            <a:r>
              <a:rPr lang="en-US" sz="2800" dirty="0"/>
              <a:t> </a:t>
            </a:r>
            <a:r>
              <a:rPr lang="en-US" sz="2800" dirty="0" err="1"/>
              <a:t>sebaliknya</a:t>
            </a:r>
            <a:r>
              <a:rPr lang="en-US" sz="28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800" dirty="0" err="1"/>
              <a:t>Perubahan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parameter di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 </a:t>
            </a:r>
            <a:r>
              <a:rPr lang="en-US" sz="2800" u="sng" dirty="0" err="1"/>
              <a:t>tidak</a:t>
            </a:r>
            <a:r>
              <a:rPr lang="en-US" sz="2800" u="sng" dirty="0"/>
              <a:t> </a:t>
            </a:r>
            <a:r>
              <a:rPr lang="en-US" sz="2800" u="sng" dirty="0" err="1"/>
              <a:t>mengubah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parameter </a:t>
            </a:r>
            <a:r>
              <a:rPr lang="en-US" sz="2800" dirty="0" err="1"/>
              <a:t>aktual</a:t>
            </a:r>
            <a:r>
              <a:rPr lang="en-US" sz="28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800" dirty="0"/>
              <a:t>Nama parameter </a:t>
            </a:r>
            <a:r>
              <a:rPr lang="en-US" sz="2800" dirty="0" err="1"/>
              <a:t>aktual</a:t>
            </a:r>
            <a:r>
              <a:rPr lang="en-US" sz="2800" dirty="0"/>
              <a:t> </a:t>
            </a:r>
            <a:r>
              <a:rPr lang="en-US" sz="2800" dirty="0" err="1"/>
              <a:t>boleh</a:t>
            </a:r>
            <a:r>
              <a:rPr lang="en-US" sz="2800" dirty="0"/>
              <a:t> </a:t>
            </a:r>
            <a:r>
              <a:rPr lang="en-US" sz="2800" dirty="0" err="1"/>
              <a:t>berbeda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nama</a:t>
            </a:r>
            <a:r>
              <a:rPr lang="en-US" sz="2800" dirty="0"/>
              <a:t> parameter formal.</a:t>
            </a:r>
          </a:p>
        </p:txBody>
      </p:sp>
    </p:spTree>
    <p:extLst>
      <p:ext uri="{BB962C8B-B14F-4D97-AF65-F5344CB8AC3E}">
        <p14:creationId xmlns:p14="http://schemas.microsoft.com/office/powerpoint/2010/main" val="145140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 </a:t>
            </a:r>
            <a:r>
              <a:rPr lang="en-US" b="1" dirty="0" err="1"/>
              <a:t>Masukan</a:t>
            </a:r>
            <a:r>
              <a:rPr lang="en-US" b="1" dirty="0"/>
              <a:t>/</a:t>
            </a:r>
            <a:r>
              <a:rPr lang="en-US" b="1" dirty="0" err="1"/>
              <a:t>Keluaran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023361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dirty="0"/>
              <a:t>Nilai parameter </a:t>
            </a:r>
            <a:r>
              <a:rPr lang="en-US" dirty="0" err="1"/>
              <a:t>aktual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diisikan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parameter formal yang </a:t>
            </a:r>
            <a:r>
              <a:rPr lang="en-US" dirty="0" err="1"/>
              <a:t>bersesuaian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, dan </a:t>
            </a:r>
            <a:r>
              <a:rPr lang="en-US" dirty="0" err="1"/>
              <a:t>nama</a:t>
            </a:r>
            <a:r>
              <a:rPr lang="en-US" dirty="0"/>
              <a:t> parameter </a:t>
            </a:r>
            <a:r>
              <a:rPr lang="en-US" dirty="0" err="1"/>
              <a:t>aktual</a:t>
            </a:r>
            <a:r>
              <a:rPr lang="en-US" dirty="0"/>
              <a:t> juga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keluaran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).</a:t>
            </a:r>
          </a:p>
          <a:p>
            <a:pPr algn="just"/>
            <a:r>
              <a:rPr lang="id-ID" dirty="0"/>
              <a:t>Parameter By Reference</a:t>
            </a:r>
            <a:endParaRPr lang="en-US" dirty="0"/>
          </a:p>
          <a:p>
            <a:pPr marL="0" indent="0" algn="just" eaLnBrk="1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5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6B89-148B-9203-B38E-32570DB3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Contoh Parameter Input/Output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40D2E-1967-C263-18FD-41B512BDC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122" y="1646238"/>
            <a:ext cx="5198334" cy="50922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13314-43EC-A9FB-32AE-C0EC0B30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03" y="4873877"/>
            <a:ext cx="4898297" cy="134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6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7709-98F8-02D6-A76B-B35EBDAE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/>
              <a:t>Contoh</a:t>
            </a:r>
            <a:r>
              <a:rPr lang="en-US" sz="4000" dirty="0"/>
              <a:t> Parameter Input/Output</a:t>
            </a:r>
            <a:endParaRPr lang="en-ID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4DAF50-6BAE-5C4D-8474-C5C702C55F7D}"/>
              </a:ext>
            </a:extLst>
          </p:cNvPr>
          <p:cNvSpPr txBox="1">
            <a:spLocks/>
          </p:cNvSpPr>
          <p:nvPr/>
        </p:nvSpPr>
        <p:spPr>
          <a:xfrm>
            <a:off x="1754204" y="1846447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83464">
              <a:buFont typeface="Wingdings 2"/>
              <a:buNone/>
              <a:defRPr/>
            </a:pPr>
            <a:r>
              <a:rPr lang="en-US" sz="1600" dirty="0"/>
              <a:t>#include &lt;</a:t>
            </a:r>
            <a:r>
              <a:rPr lang="en-US" sz="1600" dirty="0" err="1"/>
              <a:t>stdio.h</a:t>
            </a:r>
            <a:r>
              <a:rPr lang="en-US" sz="1600" dirty="0"/>
              <a:t>&gt;</a:t>
            </a:r>
          </a:p>
          <a:p>
            <a:pPr marL="365760" indent="-283464">
              <a:buFont typeface="Wingdings 2"/>
              <a:buNone/>
              <a:defRPr/>
            </a:pPr>
            <a:endParaRPr lang="en-US" sz="1600" dirty="0"/>
          </a:p>
          <a:p>
            <a:pPr marL="365760" indent="-283464">
              <a:buFont typeface="Wingdings 2"/>
              <a:buNone/>
              <a:defRPr/>
            </a:pPr>
            <a:r>
              <a:rPr lang="en-US" sz="1600" dirty="0"/>
              <a:t>void Hit_Rata2(int M, float *rata);</a:t>
            </a:r>
          </a:p>
          <a:p>
            <a:pPr marL="365760" indent="-283464">
              <a:buFont typeface="Wingdings 2"/>
              <a:buNone/>
              <a:defRPr/>
            </a:pPr>
            <a:endParaRPr lang="en-US" sz="1600" dirty="0"/>
          </a:p>
          <a:p>
            <a:pPr marL="365760" indent="-283464">
              <a:buFont typeface="Wingdings 2"/>
              <a:buNone/>
              <a:defRPr/>
            </a:pPr>
            <a:r>
              <a:rPr lang="en-US" sz="1600" dirty="0"/>
              <a:t>void main()</a:t>
            </a:r>
          </a:p>
          <a:p>
            <a:pPr marL="365760" indent="-283464">
              <a:buFont typeface="Wingdings 2"/>
              <a:buNone/>
              <a:defRPr/>
            </a:pPr>
            <a:r>
              <a:rPr lang="en-US" sz="1600" dirty="0"/>
              <a:t>{</a:t>
            </a:r>
          </a:p>
          <a:p>
            <a:pPr marL="342900" lvl="1" indent="-342900">
              <a:buClr>
                <a:schemeClr val="folHlink"/>
              </a:buClr>
              <a:buSzPct val="60000"/>
              <a:buFont typeface="Verdana"/>
              <a:buNone/>
              <a:defRPr/>
            </a:pPr>
            <a:r>
              <a:rPr lang="en-US" sz="1600" dirty="0"/>
              <a:t>	int N;</a:t>
            </a:r>
          </a:p>
          <a:p>
            <a:pPr marL="342900" lvl="1" indent="-342900">
              <a:buClr>
                <a:schemeClr val="folHlink"/>
              </a:buClr>
              <a:buSzPct val="60000"/>
              <a:buFont typeface="Verdana"/>
              <a:buNone/>
              <a:defRPr/>
            </a:pPr>
            <a:r>
              <a:rPr lang="en-US" sz="1600" dirty="0"/>
              <a:t>	float rata2;</a:t>
            </a:r>
          </a:p>
          <a:p>
            <a:pPr marL="342900" lvl="1" indent="-342900">
              <a:buClr>
                <a:schemeClr val="folHlink"/>
              </a:buClr>
              <a:buSzPct val="60000"/>
              <a:buFont typeface="Verdana"/>
              <a:buNone/>
              <a:defRPr/>
            </a:pPr>
            <a:r>
              <a:rPr lang="en-US" sz="1600" dirty="0"/>
              <a:t>	</a:t>
            </a:r>
          </a:p>
          <a:p>
            <a:pPr marL="365760" indent="-283464">
              <a:buFont typeface="Wingdings 2"/>
              <a:buNone/>
              <a:defRPr/>
            </a:pPr>
            <a:r>
              <a:rPr lang="en-US" sz="1600" dirty="0"/>
              <a:t>	</a:t>
            </a:r>
            <a:r>
              <a:rPr lang="en-US" sz="1600" dirty="0" err="1"/>
              <a:t>printf</a:t>
            </a:r>
            <a:r>
              <a:rPr lang="en-US" sz="1600" dirty="0"/>
              <a:t>(“Banyak data: %d”); </a:t>
            </a:r>
            <a:r>
              <a:rPr lang="en-US" sz="1600" dirty="0" err="1"/>
              <a:t>scanf</a:t>
            </a:r>
            <a:r>
              <a:rPr lang="en-US" sz="1600" dirty="0"/>
              <a:t>(“%d”, &amp;N);</a:t>
            </a:r>
          </a:p>
          <a:p>
            <a:pPr marL="365760" indent="-283464">
              <a:buFont typeface="Wingdings 2"/>
              <a:buNone/>
              <a:defRPr/>
            </a:pPr>
            <a:r>
              <a:rPr lang="en-US" sz="1600" dirty="0"/>
              <a:t>	Hit_Rata2(N, &amp;rata2);</a:t>
            </a:r>
          </a:p>
          <a:p>
            <a:pPr marL="365760" indent="-283464">
              <a:buFont typeface="Wingdings 2"/>
              <a:buNone/>
              <a:defRPr/>
            </a:pPr>
            <a:r>
              <a:rPr lang="en-US" sz="1600" dirty="0"/>
              <a:t>	</a:t>
            </a:r>
            <a:r>
              <a:rPr lang="en-US" sz="1600" dirty="0" err="1"/>
              <a:t>printf</a:t>
            </a:r>
            <a:r>
              <a:rPr lang="en-US" sz="1600" dirty="0"/>
              <a:t>(“Rata-rata : %f\n”, rata2);</a:t>
            </a:r>
          </a:p>
          <a:p>
            <a:pPr marL="365760" indent="-283464">
              <a:buFont typeface="Wingdings 2"/>
              <a:buNone/>
              <a:defRPr/>
            </a:pPr>
            <a:r>
              <a:rPr lang="en-US" sz="1600" dirty="0"/>
              <a:t>}</a:t>
            </a:r>
          </a:p>
        </p:txBody>
      </p:sp>
      <p:grpSp>
        <p:nvGrpSpPr>
          <p:cNvPr id="5" name="Group 19">
            <a:extLst>
              <a:ext uri="{FF2B5EF4-FFF2-40B4-BE49-F238E27FC236}">
                <a16:creationId xmlns:a16="http://schemas.microsoft.com/office/drawing/2014/main" id="{9EBEA062-A4BB-B5C7-893E-8614A96B3F29}"/>
              </a:ext>
            </a:extLst>
          </p:cNvPr>
          <p:cNvGrpSpPr>
            <a:grpSpLocks/>
          </p:cNvGrpSpPr>
          <p:nvPr/>
        </p:nvGrpSpPr>
        <p:grpSpPr bwMode="auto">
          <a:xfrm>
            <a:off x="1823980" y="2214127"/>
            <a:ext cx="6480720" cy="3067622"/>
            <a:chOff x="1143000" y="2971800"/>
            <a:chExt cx="5885337" cy="3067075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FBA437C-BBE6-8ABD-B589-6F2A6EB7F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4329122"/>
              <a:ext cx="1447800" cy="714380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>
                <a:latin typeface="Tahoma" panose="020B060403050404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2260A9-AC78-A520-A661-4126A4BFE897}"/>
                </a:ext>
              </a:extLst>
            </p:cNvPr>
            <p:cNvCxnSpPr>
              <a:cxnSpLocks noChangeShapeType="1"/>
              <a:stCxn id="6" idx="6"/>
            </p:cNvCxnSpPr>
            <p:nvPr/>
          </p:nvCxnSpPr>
          <p:spPr bwMode="auto">
            <a:xfrm flipV="1">
              <a:off x="2590800" y="4467238"/>
              <a:ext cx="457200" cy="219074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7C290-C94A-3660-C372-ECAB53F87C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3264" y="4257684"/>
              <a:ext cx="153503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3333FF"/>
                  </a:solidFill>
                  <a:latin typeface="Gill Sans MT" panose="020B0502020104020203" pitchFamily="34" charset="0"/>
                </a:rPr>
                <a:t>Variabel lokal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402D3C-6314-04EA-F1B8-6A9390EA6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3114676"/>
              <a:ext cx="3286148" cy="533400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>
                <a:latin typeface="Tahoma" panose="020B060403050404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5758796-BD81-14CA-E576-74FFFEF1DF52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429148" y="3294966"/>
              <a:ext cx="571504" cy="4354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F1AC34D-89D1-E3DF-CD03-CBC3DE271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0652" y="2971800"/>
              <a:ext cx="197105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3333FF"/>
                  </a:solidFill>
                  <a:latin typeface="Gill Sans MT" panose="020B0502020104020203" pitchFamily="34" charset="0"/>
                </a:rPr>
                <a:t>Deklarasi prosedur</a:t>
              </a:r>
            </a:p>
            <a:p>
              <a:pPr eaLnBrk="1" hangingPunct="1"/>
              <a:r>
                <a:rPr lang="en-US">
                  <a:solidFill>
                    <a:srgbClr val="3333FF"/>
                  </a:solidFill>
                  <a:latin typeface="Gill Sans MT" panose="020B0502020104020203" pitchFamily="34" charset="0"/>
                </a:rPr>
                <a:t>(prototype)</a:t>
              </a: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4DBD9B7A-162D-D6EB-F443-4313BD794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479" y="5505475"/>
              <a:ext cx="2052654" cy="533400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>
                <a:latin typeface="Tahoma" panose="020B0604030504040204" pitchFamily="34" charset="0"/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DB93A64B-427C-EECB-326C-E901AE768EA3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3437963" y="5772175"/>
              <a:ext cx="1134061" cy="2749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7365A1E-7312-22AA-3F47-5A988C8F5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24" y="5615006"/>
              <a:ext cx="24563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3333FF"/>
                  </a:solidFill>
                  <a:latin typeface="Gill Sans MT" panose="020B0502020104020203" pitchFamily="34" charset="0"/>
                </a:rPr>
                <a:t>Pemanggilan prosedur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9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22A0-D646-52F2-8F19-756E9EE0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/>
              <a:t>Contoh</a:t>
            </a:r>
            <a:r>
              <a:rPr lang="en-US" sz="4400" dirty="0"/>
              <a:t> Parameter Input/Output (2)</a:t>
            </a:r>
            <a:endParaRPr lang="en-ID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BE6DC8-6EE1-03E5-BE3E-B989A50DE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504" y="2360613"/>
            <a:ext cx="7499350" cy="4105275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void Hit_Rata2(int M, float *rata)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{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	int </a:t>
            </a:r>
            <a:r>
              <a:rPr lang="en-US" sz="1600" dirty="0" err="1"/>
              <a:t>i</a:t>
            </a:r>
            <a:r>
              <a:rPr lang="en-US" sz="1600" dirty="0"/>
              <a:t>, </a:t>
            </a:r>
            <a:r>
              <a:rPr lang="en-US" sz="1600" dirty="0" err="1"/>
              <a:t>bil</a:t>
            </a:r>
            <a:r>
              <a:rPr lang="en-US" sz="1600" dirty="0"/>
              <a:t>, </a:t>
            </a:r>
            <a:r>
              <a:rPr lang="en-US" sz="1600" dirty="0" err="1"/>
              <a:t>jumlah</a:t>
            </a:r>
            <a:r>
              <a:rPr lang="en-US" sz="1600" dirty="0"/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sz="1600" dirty="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jumlah</a:t>
            </a:r>
            <a:r>
              <a:rPr lang="en-US" sz="1600" dirty="0"/>
              <a:t>=0;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	for(</a:t>
            </a:r>
            <a:r>
              <a:rPr lang="en-US" sz="1600" dirty="0" err="1"/>
              <a:t>i</a:t>
            </a:r>
            <a:r>
              <a:rPr lang="en-US" sz="1600" dirty="0"/>
              <a:t>=1;i&lt;=</a:t>
            </a:r>
            <a:r>
              <a:rPr lang="en-US" sz="1600" dirty="0" err="1"/>
              <a:t>M;i</a:t>
            </a:r>
            <a:r>
              <a:rPr lang="en-US" sz="1600" dirty="0"/>
              <a:t>++)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	{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		</a:t>
            </a:r>
            <a:r>
              <a:rPr lang="en-US" sz="1600" dirty="0" err="1"/>
              <a:t>printf</a:t>
            </a:r>
            <a:r>
              <a:rPr lang="en-US" sz="1600" dirty="0"/>
              <a:t>(“Masukkan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-%d: “, </a:t>
            </a:r>
            <a:r>
              <a:rPr lang="en-US" sz="1600" dirty="0" err="1"/>
              <a:t>i</a:t>
            </a:r>
            <a:r>
              <a:rPr lang="en-US" sz="1600" dirty="0"/>
              <a:t>); </a:t>
            </a:r>
            <a:r>
              <a:rPr lang="en-US" sz="1600" dirty="0" err="1"/>
              <a:t>scanf</a:t>
            </a:r>
            <a:r>
              <a:rPr lang="en-US" sz="1600" dirty="0"/>
              <a:t>(“%d”, &amp;</a:t>
            </a:r>
            <a:r>
              <a:rPr lang="en-US" sz="1600" dirty="0" err="1"/>
              <a:t>bil</a:t>
            </a:r>
            <a:r>
              <a:rPr lang="en-US" sz="1600" dirty="0"/>
              <a:t>);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		</a:t>
            </a:r>
            <a:r>
              <a:rPr lang="en-US" sz="1600" dirty="0" err="1"/>
              <a:t>jumlah</a:t>
            </a:r>
            <a:r>
              <a:rPr lang="en-US" sz="1600" dirty="0"/>
              <a:t>=</a:t>
            </a:r>
            <a:r>
              <a:rPr lang="en-US" sz="1600" dirty="0" err="1"/>
              <a:t>jumlah+bil</a:t>
            </a:r>
            <a:r>
              <a:rPr lang="en-US" sz="1600" dirty="0"/>
              <a:t>;	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	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	*rata=(float)</a:t>
            </a:r>
            <a:r>
              <a:rPr lang="en-US" sz="1600" dirty="0" err="1"/>
              <a:t>jumlah</a:t>
            </a:r>
            <a:r>
              <a:rPr lang="en-US" sz="1600" dirty="0"/>
              <a:t>/M;	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sz="1600" dirty="0"/>
              <a:t>}</a:t>
            </a:r>
          </a:p>
        </p:txBody>
      </p:sp>
      <p:grpSp>
        <p:nvGrpSpPr>
          <p:cNvPr id="13" name="Group 25">
            <a:extLst>
              <a:ext uri="{FF2B5EF4-FFF2-40B4-BE49-F238E27FC236}">
                <a16:creationId xmlns:a16="http://schemas.microsoft.com/office/drawing/2014/main" id="{8932E181-5B55-873A-A3FC-B0DA583CFD14}"/>
              </a:ext>
            </a:extLst>
          </p:cNvPr>
          <p:cNvGrpSpPr>
            <a:grpSpLocks/>
          </p:cNvGrpSpPr>
          <p:nvPr/>
        </p:nvGrpSpPr>
        <p:grpSpPr bwMode="auto">
          <a:xfrm>
            <a:off x="3746213" y="1721522"/>
            <a:ext cx="3985602" cy="1036612"/>
            <a:chOff x="2557458" y="1262058"/>
            <a:chExt cx="3309090" cy="1112260"/>
          </a:xfrm>
        </p:grpSpPr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750272B7-53BC-4E9F-1B70-CA0EE8964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8" y="1945690"/>
              <a:ext cx="466716" cy="428628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>
                <a:latin typeface="Tahoma" panose="020B0604030504040204" pitchFamily="34" charset="0"/>
              </a:endParaRPr>
            </a:p>
          </p:txBody>
        </p:sp>
        <p:cxnSp>
          <p:nvCxnSpPr>
            <p:cNvPr id="15" name="Straight Arrow Connector 5">
              <a:extLst>
                <a:ext uri="{FF2B5EF4-FFF2-40B4-BE49-F238E27FC236}">
                  <a16:creationId xmlns:a16="http://schemas.microsoft.com/office/drawing/2014/main" id="{4EA3D4F4-6930-31A6-8934-8CD18544B9EE}"/>
                </a:ext>
              </a:extLst>
            </p:cNvPr>
            <p:cNvCxnSpPr>
              <a:cxnSpLocks noChangeShapeType="1"/>
              <a:stCxn id="14" idx="0"/>
            </p:cNvCxnSpPr>
            <p:nvPr/>
          </p:nvCxnSpPr>
          <p:spPr bwMode="auto">
            <a:xfrm flipH="1" flipV="1">
              <a:off x="2557458" y="1497677"/>
              <a:ext cx="266708" cy="448012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28A32944-4659-ACF9-944B-ED86E84FE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9568" y="1262058"/>
              <a:ext cx="18469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3333FF"/>
                  </a:solidFill>
                  <a:latin typeface="Gill Sans MT" panose="020B0502020104020203" pitchFamily="34" charset="0"/>
                </a:rPr>
                <a:t>Parameter output</a:t>
              </a:r>
            </a:p>
          </p:txBody>
        </p:sp>
        <p:cxnSp>
          <p:nvCxnSpPr>
            <p:cNvPr id="18" name="Straight Arrow Connector 21">
              <a:extLst>
                <a:ext uri="{FF2B5EF4-FFF2-40B4-BE49-F238E27FC236}">
                  <a16:creationId xmlns:a16="http://schemas.microsoft.com/office/drawing/2014/main" id="{6947F1B3-9A71-9D8B-12A9-941A9A4360C8}"/>
                </a:ext>
              </a:extLst>
            </p:cNvPr>
            <p:cNvCxnSpPr>
              <a:cxnSpLocks noChangeShapeType="1"/>
              <a:stCxn id="19" idx="6"/>
            </p:cNvCxnSpPr>
            <p:nvPr/>
          </p:nvCxnSpPr>
          <p:spPr bwMode="auto">
            <a:xfrm flipV="1">
              <a:off x="3948130" y="1625887"/>
              <a:ext cx="697501" cy="478054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14F9EAC1-0A28-FA1A-6251-180D30E18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74" y="1905000"/>
              <a:ext cx="857256" cy="397880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>
                <a:latin typeface="Tahoma" panose="020B0604030504040204" pitchFamily="34" charset="0"/>
              </a:endParaRPr>
            </a:p>
          </p:txBody>
        </p:sp>
      </p:grpSp>
      <p:sp>
        <p:nvSpPr>
          <p:cNvPr id="20" name="TextBox 28">
            <a:extLst>
              <a:ext uri="{FF2B5EF4-FFF2-40B4-BE49-F238E27FC236}">
                <a16:creationId xmlns:a16="http://schemas.microsoft.com/office/drawing/2014/main" id="{F38C805F-723B-E393-D9C6-87AB8E17C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2967" y="1646238"/>
            <a:ext cx="169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olidFill>
                  <a:srgbClr val="3333FF"/>
                </a:solidFill>
                <a:latin typeface="Gill Sans MT" panose="020B0502020104020203" pitchFamily="34" charset="0"/>
              </a:rPr>
              <a:t>Parameter input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26F2B0-8E14-99C5-40E0-13C697FFD608}"/>
              </a:ext>
            </a:extLst>
          </p:cNvPr>
          <p:cNvSpPr/>
          <p:nvPr/>
        </p:nvSpPr>
        <p:spPr>
          <a:xfrm>
            <a:off x="3185962" y="2695074"/>
            <a:ext cx="5298233" cy="3349043"/>
          </a:xfrm>
          <a:custGeom>
            <a:avLst/>
            <a:gdLst>
              <a:gd name="connsiteX0" fmla="*/ 1867301 w 5298233"/>
              <a:gd name="connsiteY0" fmla="*/ 0 h 3349043"/>
              <a:gd name="connsiteX1" fmla="*/ 5149516 w 5298233"/>
              <a:gd name="connsiteY1" fmla="*/ 1607419 h 3349043"/>
              <a:gd name="connsiteX2" fmla="*/ 4254366 w 5298233"/>
              <a:gd name="connsiteY2" fmla="*/ 3214838 h 3349043"/>
              <a:gd name="connsiteX3" fmla="*/ 0 w 5298233"/>
              <a:gd name="connsiteY3" fmla="*/ 3147461 h 334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8233" h="3349043">
                <a:moveTo>
                  <a:pt x="1867301" y="0"/>
                </a:moveTo>
                <a:cubicBezTo>
                  <a:pt x="3309486" y="535806"/>
                  <a:pt x="4751672" y="1071613"/>
                  <a:pt x="5149516" y="1607419"/>
                </a:cubicBezTo>
                <a:cubicBezTo>
                  <a:pt x="5547360" y="2143225"/>
                  <a:pt x="5112619" y="2958164"/>
                  <a:pt x="4254366" y="3214838"/>
                </a:cubicBezTo>
                <a:cubicBezTo>
                  <a:pt x="3396113" y="3471512"/>
                  <a:pt x="1698056" y="3309486"/>
                  <a:pt x="0" y="3147461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760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DBCA-54FD-2461-14C4-AB46E3E7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Passing Parameter</a:t>
            </a:r>
            <a:endParaRPr lang="en-ID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615350-C69E-1928-6CD9-F11674024FF3}"/>
              </a:ext>
            </a:extLst>
          </p:cNvPr>
          <p:cNvSpPr txBox="1">
            <a:spLocks/>
          </p:cNvSpPr>
          <p:nvPr/>
        </p:nvSpPr>
        <p:spPr>
          <a:xfrm>
            <a:off x="2272616" y="1716004"/>
            <a:ext cx="4214812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sz="1600"/>
              <a:t>#include &lt;stdio.h&gt;</a:t>
            </a:r>
          </a:p>
          <a:p>
            <a:pPr>
              <a:buFont typeface="Wingdings 2" panose="05020102010507070707" pitchFamily="18" charset="2"/>
              <a:buNone/>
            </a:pPr>
            <a:endParaRPr lang="en-US" sz="1600"/>
          </a:p>
          <a:p>
            <a:pPr>
              <a:buFont typeface="Wingdings 2" panose="05020102010507070707" pitchFamily="18" charset="2"/>
              <a:buNone/>
            </a:pPr>
            <a:r>
              <a:rPr lang="en-US" sz="1600"/>
              <a:t>void Hit_Rata2(int M, float *rata);</a:t>
            </a:r>
          </a:p>
          <a:p>
            <a:pPr>
              <a:buFont typeface="Wingdings 2" panose="05020102010507070707" pitchFamily="18" charset="2"/>
              <a:buNone/>
            </a:pPr>
            <a:endParaRPr lang="en-US" sz="1600"/>
          </a:p>
          <a:p>
            <a:pPr>
              <a:buFont typeface="Wingdings 2" panose="05020102010507070707" pitchFamily="18" charset="2"/>
              <a:buNone/>
            </a:pPr>
            <a:r>
              <a:rPr lang="en-US" sz="1600"/>
              <a:t>void main()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sz="1600"/>
              <a:t>{</a:t>
            </a:r>
          </a:p>
          <a:p>
            <a:pPr marL="342900" lvl="1" indent="-342900">
              <a:buClr>
                <a:schemeClr val="folHlink"/>
              </a:buClr>
              <a:buSzPct val="60000"/>
              <a:buFont typeface="Verdana" panose="020B0604030504040204" pitchFamily="34" charset="0"/>
              <a:buNone/>
            </a:pPr>
            <a:r>
              <a:rPr lang="en-US" sz="1600"/>
              <a:t>	int N;</a:t>
            </a:r>
          </a:p>
          <a:p>
            <a:pPr marL="342900" lvl="1" indent="-342900">
              <a:buClr>
                <a:schemeClr val="folHlink"/>
              </a:buClr>
              <a:buSzPct val="60000"/>
              <a:buFont typeface="Verdana" panose="020B0604030504040204" pitchFamily="34" charset="0"/>
              <a:buNone/>
            </a:pPr>
            <a:r>
              <a:rPr lang="en-US" sz="1600"/>
              <a:t>	float rata2;</a:t>
            </a:r>
          </a:p>
          <a:p>
            <a:pPr marL="342900" lvl="1" indent="-342900">
              <a:buClr>
                <a:schemeClr val="folHlink"/>
              </a:buClr>
              <a:buSzPct val="60000"/>
              <a:buFont typeface="Verdana" panose="020B0604030504040204" pitchFamily="34" charset="0"/>
              <a:buNone/>
            </a:pPr>
            <a:r>
              <a:rPr lang="en-US" sz="1600"/>
              <a:t>	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sz="1600"/>
              <a:t>	printf(“Banyak data: %d”); scanf(“%d”, &amp;N);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sz="1600"/>
              <a:t>	Hit_Rata2(N, &amp;rata2);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sz="1600"/>
              <a:t>	printf(“Rata-rata : %f\n”, rata2);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sz="1600"/>
              <a:t>}</a:t>
            </a:r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9E72F3-F318-2A49-2D6A-F64F7BC8549B}"/>
              </a:ext>
            </a:extLst>
          </p:cNvPr>
          <p:cNvSpPr txBox="1">
            <a:spLocks/>
          </p:cNvSpPr>
          <p:nvPr/>
        </p:nvSpPr>
        <p:spPr bwMode="auto">
          <a:xfrm>
            <a:off x="6773178" y="2287504"/>
            <a:ext cx="4076700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void Hit_Rata2(int M, float *rata)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{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	int </a:t>
            </a:r>
            <a:r>
              <a:rPr lang="en-US" sz="1600" dirty="0" err="1">
                <a:latin typeface="Gill Sans MT" panose="020B0502020104020203" pitchFamily="34" charset="0"/>
              </a:rPr>
              <a:t>i</a:t>
            </a:r>
            <a:r>
              <a:rPr lang="en-US" sz="1600" dirty="0">
                <a:latin typeface="Gill Sans MT" panose="020B0502020104020203" pitchFamily="34" charset="0"/>
              </a:rPr>
              <a:t>, </a:t>
            </a:r>
            <a:r>
              <a:rPr lang="en-US" sz="1600" dirty="0" err="1">
                <a:latin typeface="Gill Sans MT" panose="020B0502020104020203" pitchFamily="34" charset="0"/>
              </a:rPr>
              <a:t>bil</a:t>
            </a:r>
            <a:r>
              <a:rPr lang="en-US" sz="1600" dirty="0">
                <a:latin typeface="Gill Sans MT" panose="020B0502020104020203" pitchFamily="34" charset="0"/>
              </a:rPr>
              <a:t>, </a:t>
            </a:r>
            <a:r>
              <a:rPr lang="en-US" sz="1600" dirty="0" err="1">
                <a:latin typeface="Gill Sans MT" panose="020B0502020104020203" pitchFamily="34" charset="0"/>
              </a:rPr>
              <a:t>jumlah</a:t>
            </a:r>
            <a:r>
              <a:rPr lang="en-US" sz="1600" dirty="0">
                <a:latin typeface="Gill Sans MT" panose="020B0502020104020203" pitchFamily="34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endParaRPr lang="en-US" sz="1600" dirty="0">
              <a:latin typeface="Gill Sans MT" panose="020B0502020104020203" pitchFamily="34" charset="0"/>
            </a:endParaRP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	</a:t>
            </a:r>
            <a:r>
              <a:rPr lang="en-US" sz="1600" dirty="0" err="1">
                <a:latin typeface="Gill Sans MT" panose="020B0502020104020203" pitchFamily="34" charset="0"/>
              </a:rPr>
              <a:t>jumlah</a:t>
            </a:r>
            <a:r>
              <a:rPr lang="en-US" sz="1600" dirty="0">
                <a:latin typeface="Gill Sans MT" panose="020B0502020104020203" pitchFamily="34" charset="0"/>
              </a:rPr>
              <a:t>=0;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	for(</a:t>
            </a:r>
            <a:r>
              <a:rPr lang="en-US" sz="1600" dirty="0" err="1">
                <a:latin typeface="Gill Sans MT" panose="020B0502020104020203" pitchFamily="34" charset="0"/>
              </a:rPr>
              <a:t>i</a:t>
            </a:r>
            <a:r>
              <a:rPr lang="en-US" sz="1600" dirty="0">
                <a:latin typeface="Gill Sans MT" panose="020B0502020104020203" pitchFamily="34" charset="0"/>
              </a:rPr>
              <a:t>=0;i&lt;=</a:t>
            </a:r>
            <a:r>
              <a:rPr lang="en-US" sz="1600" dirty="0" err="1">
                <a:latin typeface="Gill Sans MT" panose="020B0502020104020203" pitchFamily="34" charset="0"/>
              </a:rPr>
              <a:t>M;i</a:t>
            </a:r>
            <a:r>
              <a:rPr lang="en-US" sz="1600" dirty="0">
                <a:latin typeface="Gill Sans MT" panose="020B0502020104020203" pitchFamily="34" charset="0"/>
              </a:rPr>
              <a:t>++)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	{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		</a:t>
            </a:r>
            <a:r>
              <a:rPr lang="en-US" sz="1600" dirty="0" err="1">
                <a:latin typeface="Gill Sans MT" panose="020B0502020104020203" pitchFamily="34" charset="0"/>
              </a:rPr>
              <a:t>printf</a:t>
            </a:r>
            <a:r>
              <a:rPr lang="en-US" sz="1600" dirty="0">
                <a:latin typeface="Gill Sans MT" panose="020B0502020104020203" pitchFamily="34" charset="0"/>
              </a:rPr>
              <a:t>(“Masukkan </a:t>
            </a:r>
            <a:r>
              <a:rPr lang="en-US" sz="1600" dirty="0" err="1">
                <a:latin typeface="Gill Sans MT" panose="020B0502020104020203" pitchFamily="34" charset="0"/>
              </a:rPr>
              <a:t>angka</a:t>
            </a:r>
            <a:r>
              <a:rPr lang="en-US" sz="1600" dirty="0">
                <a:latin typeface="Gill Sans MT" panose="020B0502020104020203" pitchFamily="34" charset="0"/>
              </a:rPr>
              <a:t> </a:t>
            </a:r>
            <a:r>
              <a:rPr lang="en-US" sz="1600" dirty="0" err="1">
                <a:latin typeface="Gill Sans MT" panose="020B0502020104020203" pitchFamily="34" charset="0"/>
              </a:rPr>
              <a:t>ke</a:t>
            </a:r>
            <a:r>
              <a:rPr lang="en-US" sz="1600" dirty="0">
                <a:latin typeface="Gill Sans MT" panose="020B0502020104020203" pitchFamily="34" charset="0"/>
              </a:rPr>
              <a:t>-%d: “, </a:t>
            </a:r>
            <a:r>
              <a:rPr lang="en-US" sz="1600" dirty="0" err="1">
                <a:latin typeface="Gill Sans MT" panose="020B0502020104020203" pitchFamily="34" charset="0"/>
              </a:rPr>
              <a:t>i</a:t>
            </a:r>
            <a:r>
              <a:rPr lang="en-US" sz="1600" dirty="0">
                <a:latin typeface="Gill Sans MT" panose="020B0502020104020203" pitchFamily="34" charset="0"/>
              </a:rPr>
              <a:t>); 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		</a:t>
            </a:r>
            <a:r>
              <a:rPr lang="en-US" sz="1600" dirty="0" err="1">
                <a:latin typeface="Gill Sans MT" panose="020B0502020104020203" pitchFamily="34" charset="0"/>
              </a:rPr>
              <a:t>scanf</a:t>
            </a:r>
            <a:r>
              <a:rPr lang="en-US" sz="1600" dirty="0">
                <a:latin typeface="Gill Sans MT" panose="020B0502020104020203" pitchFamily="34" charset="0"/>
              </a:rPr>
              <a:t>(“%d”, &amp;</a:t>
            </a:r>
            <a:r>
              <a:rPr lang="en-US" sz="1600" dirty="0" err="1">
                <a:latin typeface="Gill Sans MT" panose="020B0502020104020203" pitchFamily="34" charset="0"/>
              </a:rPr>
              <a:t>bil</a:t>
            </a:r>
            <a:r>
              <a:rPr lang="en-US" sz="1600" dirty="0">
                <a:latin typeface="Gill Sans MT" panose="020B0502020104020203" pitchFamily="34" charset="0"/>
              </a:rPr>
              <a:t>);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		</a:t>
            </a:r>
            <a:r>
              <a:rPr lang="en-US" sz="1600" dirty="0" err="1">
                <a:latin typeface="Gill Sans MT" panose="020B0502020104020203" pitchFamily="34" charset="0"/>
              </a:rPr>
              <a:t>jumlah</a:t>
            </a:r>
            <a:r>
              <a:rPr lang="en-US" sz="1600" dirty="0">
                <a:latin typeface="Gill Sans MT" panose="020B0502020104020203" pitchFamily="34" charset="0"/>
              </a:rPr>
              <a:t>=</a:t>
            </a:r>
            <a:r>
              <a:rPr lang="en-US" sz="1600" dirty="0" err="1">
                <a:latin typeface="Gill Sans MT" panose="020B0502020104020203" pitchFamily="34" charset="0"/>
              </a:rPr>
              <a:t>jumlah+bil</a:t>
            </a:r>
            <a:r>
              <a:rPr lang="en-US" sz="1600" dirty="0">
                <a:latin typeface="Gill Sans MT" panose="020B0502020104020203" pitchFamily="34" charset="0"/>
              </a:rPr>
              <a:t>;	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	}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	*rata=(float)</a:t>
            </a:r>
            <a:r>
              <a:rPr lang="en-US" sz="1600" dirty="0" err="1">
                <a:latin typeface="Gill Sans MT" panose="020B0502020104020203" pitchFamily="34" charset="0"/>
              </a:rPr>
              <a:t>jumlah</a:t>
            </a:r>
            <a:r>
              <a:rPr lang="en-US" sz="1600" dirty="0">
                <a:latin typeface="Gill Sans MT" panose="020B0502020104020203" pitchFamily="34" charset="0"/>
              </a:rPr>
              <a:t>/M;	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en-US" sz="1600" dirty="0">
                <a:latin typeface="Gill Sans MT" panose="020B0502020104020203" pitchFamily="34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23230D-7583-3D4A-ABB5-9E72779EAC94}"/>
              </a:ext>
            </a:extLst>
          </p:cNvPr>
          <p:cNvCxnSpPr/>
          <p:nvPr/>
        </p:nvCxnSpPr>
        <p:spPr>
          <a:xfrm flipH="1">
            <a:off x="6542991" y="1644567"/>
            <a:ext cx="17463" cy="502515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9">
            <a:extLst>
              <a:ext uri="{FF2B5EF4-FFF2-40B4-BE49-F238E27FC236}">
                <a16:creationId xmlns:a16="http://schemas.microsoft.com/office/drawing/2014/main" id="{50E5E749-4513-A270-A981-EE057850E236}"/>
              </a:ext>
            </a:extLst>
          </p:cNvPr>
          <p:cNvSpPr/>
          <p:nvPr/>
        </p:nvSpPr>
        <p:spPr>
          <a:xfrm>
            <a:off x="3532473" y="995279"/>
            <a:ext cx="5042518" cy="3979863"/>
          </a:xfrm>
          <a:custGeom>
            <a:avLst/>
            <a:gdLst>
              <a:gd name="connsiteX0" fmla="*/ 0 w 4892040"/>
              <a:gd name="connsiteY0" fmla="*/ 3980180 h 3980180"/>
              <a:gd name="connsiteX1" fmla="*/ 2895600 w 4892040"/>
              <a:gd name="connsiteY1" fmla="*/ 444500 h 3980180"/>
              <a:gd name="connsiteX2" fmla="*/ 4892040 w 4892040"/>
              <a:gd name="connsiteY2" fmla="*/ 1313180 h 398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2040" h="3980180">
                <a:moveTo>
                  <a:pt x="0" y="3980180"/>
                </a:moveTo>
                <a:cubicBezTo>
                  <a:pt x="1040130" y="2434590"/>
                  <a:pt x="2080260" y="889000"/>
                  <a:pt x="2895600" y="444500"/>
                </a:cubicBezTo>
                <a:cubicBezTo>
                  <a:pt x="3710940" y="0"/>
                  <a:pt x="4301490" y="656590"/>
                  <a:pt x="4892040" y="1313180"/>
                </a:cubicBezTo>
              </a:path>
            </a:pathLst>
          </a:cu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638B6DB3-8552-78C8-2780-AA514E79B7BE}"/>
              </a:ext>
            </a:extLst>
          </p:cNvPr>
          <p:cNvSpPr/>
          <p:nvPr/>
        </p:nvSpPr>
        <p:spPr>
          <a:xfrm>
            <a:off x="4144916" y="887329"/>
            <a:ext cx="5225810" cy="4087813"/>
          </a:xfrm>
          <a:custGeom>
            <a:avLst/>
            <a:gdLst>
              <a:gd name="connsiteX0" fmla="*/ 5135880 w 5135880"/>
              <a:gd name="connsiteY0" fmla="*/ 1488440 h 4109720"/>
              <a:gd name="connsiteX1" fmla="*/ 3886200 w 5135880"/>
              <a:gd name="connsiteY1" fmla="*/ 436880 h 4109720"/>
              <a:gd name="connsiteX2" fmla="*/ 0 w 5135880"/>
              <a:gd name="connsiteY2" fmla="*/ 4109720 h 410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5880" h="4109720">
                <a:moveTo>
                  <a:pt x="5135880" y="1488440"/>
                </a:moveTo>
                <a:cubicBezTo>
                  <a:pt x="4939030" y="744220"/>
                  <a:pt x="4742180" y="0"/>
                  <a:pt x="3886200" y="436880"/>
                </a:cubicBezTo>
                <a:cubicBezTo>
                  <a:pt x="3030220" y="873760"/>
                  <a:pt x="1515110" y="2491740"/>
                  <a:pt x="0" y="4109720"/>
                </a:cubicBezTo>
              </a:path>
            </a:pathLst>
          </a:cu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AAB1A969-92E4-5539-FF03-CD7B3D37E491}"/>
              </a:ext>
            </a:extLst>
          </p:cNvPr>
          <p:cNvSpPr/>
          <p:nvPr/>
        </p:nvSpPr>
        <p:spPr>
          <a:xfrm>
            <a:off x="8209072" y="2612942"/>
            <a:ext cx="484188" cy="1325562"/>
          </a:xfrm>
          <a:custGeom>
            <a:avLst/>
            <a:gdLst>
              <a:gd name="connsiteX0" fmla="*/ 350520 w 485140"/>
              <a:gd name="connsiteY0" fmla="*/ 0 h 1325880"/>
              <a:gd name="connsiteX1" fmla="*/ 426720 w 485140"/>
              <a:gd name="connsiteY1" fmla="*/ 883920 h 1325880"/>
              <a:gd name="connsiteX2" fmla="*/ 0 w 485140"/>
              <a:gd name="connsiteY2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140" h="1325880">
                <a:moveTo>
                  <a:pt x="350520" y="0"/>
                </a:moveTo>
                <a:cubicBezTo>
                  <a:pt x="417830" y="331470"/>
                  <a:pt x="485140" y="662940"/>
                  <a:pt x="426720" y="883920"/>
                </a:cubicBezTo>
                <a:cubicBezTo>
                  <a:pt x="368300" y="1104900"/>
                  <a:pt x="184150" y="1215390"/>
                  <a:pt x="0" y="1325880"/>
                </a:cubicBezTo>
              </a:path>
            </a:pathLst>
          </a:cu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E33242C1-8395-3B99-4F6E-B8C8CC58405B}"/>
              </a:ext>
            </a:extLst>
          </p:cNvPr>
          <p:cNvSpPr/>
          <p:nvPr/>
        </p:nvSpPr>
        <p:spPr>
          <a:xfrm>
            <a:off x="8574197" y="2598654"/>
            <a:ext cx="695325" cy="3184525"/>
          </a:xfrm>
          <a:custGeom>
            <a:avLst/>
            <a:gdLst>
              <a:gd name="connsiteX0" fmla="*/ 0 w 695960"/>
              <a:gd name="connsiteY0" fmla="*/ 0 h 3185160"/>
              <a:gd name="connsiteX1" fmla="*/ 640080 w 695960"/>
              <a:gd name="connsiteY1" fmla="*/ 1447800 h 3185160"/>
              <a:gd name="connsiteX2" fmla="*/ 335280 w 695960"/>
              <a:gd name="connsiteY2" fmla="*/ 3185160 h 31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960" h="3185160">
                <a:moveTo>
                  <a:pt x="0" y="0"/>
                </a:moveTo>
                <a:cubicBezTo>
                  <a:pt x="292100" y="458470"/>
                  <a:pt x="584200" y="916940"/>
                  <a:pt x="640080" y="1447800"/>
                </a:cubicBezTo>
                <a:cubicBezTo>
                  <a:pt x="695960" y="1978660"/>
                  <a:pt x="515620" y="2581910"/>
                  <a:pt x="335280" y="3185160"/>
                </a:cubicBezTo>
              </a:path>
            </a:pathLst>
          </a:cu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6285F894-C997-E63D-C96E-AA5D6EDA4995}"/>
              </a:ext>
            </a:extLst>
          </p:cNvPr>
          <p:cNvSpPr/>
          <p:nvPr/>
        </p:nvSpPr>
        <p:spPr>
          <a:xfrm>
            <a:off x="7461360" y="2582779"/>
            <a:ext cx="2227262" cy="4432300"/>
          </a:xfrm>
          <a:custGeom>
            <a:avLst/>
            <a:gdLst>
              <a:gd name="connsiteX0" fmla="*/ 0 w 2227580"/>
              <a:gd name="connsiteY0" fmla="*/ 3459480 h 4432300"/>
              <a:gd name="connsiteX1" fmla="*/ 1905000 w 2227580"/>
              <a:gd name="connsiteY1" fmla="*/ 3855720 h 4432300"/>
              <a:gd name="connsiteX2" fmla="*/ 1935480 w 2227580"/>
              <a:gd name="connsiteY2" fmla="*/ 0 h 443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7580" h="4432300">
                <a:moveTo>
                  <a:pt x="0" y="3459480"/>
                </a:moveTo>
                <a:cubicBezTo>
                  <a:pt x="791210" y="3945890"/>
                  <a:pt x="1582420" y="4432300"/>
                  <a:pt x="1905000" y="3855720"/>
                </a:cubicBezTo>
                <a:cubicBezTo>
                  <a:pt x="2227580" y="3279140"/>
                  <a:pt x="2081530" y="1639570"/>
                  <a:pt x="1935480" y="0"/>
                </a:cubicBezTo>
              </a:path>
            </a:pathLst>
          </a:cu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5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F295-628E-AF94-314E-11947CE4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(</a:t>
            </a:r>
            <a:r>
              <a:rPr lang="en-ID" dirty="0"/>
              <a:t>1</a:t>
            </a:r>
            <a:r>
              <a:rPr lang="id-ID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05BCD-93F8-4D44-BB38-E2E38C528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Buat prosedur untuk mempertukarkan 2 buah bilangan integer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prosedur</a:t>
            </a:r>
            <a:r>
              <a:rPr lang="en-ID" dirty="0"/>
              <a:t> semi naïve input.</a:t>
            </a:r>
            <a:endParaRPr lang="id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1068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B666-1C55-D19F-EC91-1AA0C676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Latihan</a:t>
            </a:r>
            <a:r>
              <a:rPr lang="id-ID" sz="4000" dirty="0"/>
              <a:t> (</a:t>
            </a:r>
            <a:r>
              <a:rPr lang="en-ID" sz="4000" dirty="0"/>
              <a:t>2</a:t>
            </a:r>
            <a:r>
              <a:rPr lang="id-ID" sz="4000" dirty="0"/>
              <a:t>)</a:t>
            </a:r>
            <a:endParaRPr lang="en-ID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B953-604A-A3CA-9778-483E73224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Buat</a:t>
            </a:r>
            <a:r>
              <a:rPr lang="en-US" dirty="0"/>
              <a:t>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dibayar</a:t>
            </a:r>
            <a:r>
              <a:rPr lang="en-US" dirty="0"/>
              <a:t> oleh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warnet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ketentuan</a:t>
            </a:r>
            <a:r>
              <a:rPr lang="en-US" dirty="0"/>
              <a:t>:</a:t>
            </a:r>
          </a:p>
          <a:p>
            <a:pPr lvl="1" eaLnBrk="1" hangingPunct="1"/>
            <a:r>
              <a:rPr lang="id-ID" dirty="0"/>
              <a:t>Tanpa modul prosedur</a:t>
            </a:r>
          </a:p>
          <a:p>
            <a:pPr lvl="1"/>
            <a:r>
              <a:rPr lang="en-US" dirty="0"/>
              <a:t>Operator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dan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(</a:t>
            </a:r>
            <a:r>
              <a:rPr lang="en-US" dirty="0" err="1"/>
              <a:t>diumpamakan</a:t>
            </a:r>
            <a:r>
              <a:rPr lang="en-US" dirty="0"/>
              <a:t> jam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jam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tidak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perlu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dibuatkan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kondisi</a:t>
            </a:r>
            <a:r>
              <a:rPr lang="en-US" dirty="0"/>
              <a:t>)</a:t>
            </a:r>
          </a:p>
          <a:p>
            <a:pPr lvl="1" eaLnBrk="1" hangingPunct="1"/>
            <a:r>
              <a:rPr lang="en-US" dirty="0" err="1"/>
              <a:t>Satuan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terkecil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30 </a:t>
            </a:r>
            <a:r>
              <a:rPr lang="en-US" dirty="0" err="1"/>
              <a:t>menit</a:t>
            </a:r>
            <a:endParaRPr lang="en-US" dirty="0"/>
          </a:p>
          <a:p>
            <a:pPr lvl="1" eaLnBrk="1" hangingPunct="1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per 30 </a:t>
            </a:r>
            <a:r>
              <a:rPr lang="en-US" dirty="0" err="1"/>
              <a:t>menit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Rp 1500.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579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C26B-983E-FF5F-1757-9CEB15A6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</a:t>
            </a:r>
            <a:r>
              <a:rPr lang="en-ID" dirty="0"/>
              <a:t>3</a:t>
            </a:r>
            <a:r>
              <a:rPr lang="id-ID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249C-BE46-2160-A085-6FCD7BBAC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Kembangkan</a:t>
            </a:r>
            <a:r>
              <a:rPr lang="en-US" dirty="0"/>
              <a:t> program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 lvl="1"/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pemakaian</a:t>
            </a:r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9444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C88D-844E-49B4-9486-7CBBB170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Question and Answer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9C69CC6A-E608-4C97-B5F9-9FF7DFB6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6" y="2252569"/>
            <a:ext cx="2614968" cy="2352861"/>
          </a:xfrm>
        </p:spPr>
      </p:pic>
    </p:spTree>
    <p:extLst>
      <p:ext uri="{BB962C8B-B14F-4D97-AF65-F5344CB8AC3E}">
        <p14:creationId xmlns:p14="http://schemas.microsoft.com/office/powerpoint/2010/main" val="332674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809549"/>
            <a:ext cx="10515600" cy="398165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sz="2400" dirty="0" err="1"/>
              <a:t>Kebanyakan</a:t>
            </a:r>
            <a:r>
              <a:rPr lang="en-US" sz="2400" dirty="0"/>
              <a:t> program </a:t>
            </a:r>
            <a:r>
              <a:rPr lang="en-US" sz="2400" dirty="0" err="1"/>
              <a:t>memerlukan</a:t>
            </a:r>
            <a:r>
              <a:rPr lang="en-US" sz="2400" dirty="0"/>
              <a:t> </a:t>
            </a:r>
            <a:r>
              <a:rPr lang="en-US" sz="2400" dirty="0" err="1"/>
              <a:t>pertukaran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</a:t>
            </a:r>
            <a:r>
              <a:rPr lang="en-US" sz="2400" dirty="0" err="1"/>
              <a:t>prosedur</a:t>
            </a:r>
            <a:r>
              <a:rPr lang="en-US" sz="2400" dirty="0"/>
              <a:t> (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) dan </a:t>
            </a:r>
            <a:r>
              <a:rPr lang="en-US" sz="2400" dirty="0" err="1"/>
              <a:t>titik</a:t>
            </a:r>
            <a:r>
              <a:rPr lang="en-US" sz="2400" dirty="0"/>
              <a:t> di mana </a:t>
            </a:r>
            <a:r>
              <a:rPr lang="en-US" sz="2400" dirty="0" err="1"/>
              <a:t>ia</a:t>
            </a:r>
            <a:r>
              <a:rPr lang="en-US" sz="2400" dirty="0"/>
              <a:t> </a:t>
            </a:r>
            <a:r>
              <a:rPr lang="en-US" sz="2400" dirty="0" err="1"/>
              <a:t>dipanggil</a:t>
            </a:r>
            <a:r>
              <a:rPr lang="en-US" sz="2400" dirty="0"/>
              <a:t>.</a:t>
            </a:r>
          </a:p>
          <a:p>
            <a:pPr algn="just" eaLnBrk="1" hangingPunct="1">
              <a:lnSpc>
                <a:spcPct val="90000"/>
              </a:lnSpc>
            </a:pPr>
            <a:endParaRPr lang="en-US" sz="2400" dirty="0">
              <a:sym typeface="Wingdings" panose="05000000000000000000" pitchFamily="2" charset="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Char char="à"/>
            </a:pPr>
            <a:r>
              <a:rPr lang="id-ID" sz="2400" i="1" dirty="0">
                <a:solidFill>
                  <a:srgbClr val="3333FF"/>
                </a:solidFill>
              </a:rPr>
              <a:t>P</a:t>
            </a:r>
            <a:r>
              <a:rPr lang="en-US" sz="2400" i="1" dirty="0" err="1">
                <a:solidFill>
                  <a:srgbClr val="3333FF"/>
                </a:solidFill>
              </a:rPr>
              <a:t>arameter</a:t>
            </a:r>
            <a:r>
              <a:rPr lang="en-US" sz="2400" i="1" dirty="0">
                <a:solidFill>
                  <a:srgbClr val="3333FF"/>
                </a:solidFill>
              </a:rPr>
              <a:t> </a:t>
            </a:r>
            <a:r>
              <a:rPr lang="en-US" sz="2400" i="1" dirty="0" err="1">
                <a:solidFill>
                  <a:srgbClr val="3333FF"/>
                </a:solidFill>
              </a:rPr>
              <a:t>berfungsi</a:t>
            </a:r>
            <a:r>
              <a:rPr lang="en-US" sz="2400" i="1" dirty="0">
                <a:solidFill>
                  <a:srgbClr val="3333FF"/>
                </a:solidFill>
              </a:rPr>
              <a:t> </a:t>
            </a:r>
            <a:r>
              <a:rPr lang="en-US" sz="2400" i="1" dirty="0" err="1">
                <a:solidFill>
                  <a:srgbClr val="3333FF"/>
                </a:solidFill>
              </a:rPr>
              <a:t>sebagai</a:t>
            </a:r>
            <a:r>
              <a:rPr lang="en-US" sz="2400" i="1" dirty="0">
                <a:solidFill>
                  <a:srgbClr val="3333FF"/>
                </a:solidFill>
              </a:rPr>
              <a:t> media </a:t>
            </a:r>
            <a:r>
              <a:rPr lang="en-US" sz="2400" i="1" dirty="0" err="1">
                <a:solidFill>
                  <a:srgbClr val="3333FF"/>
                </a:solidFill>
              </a:rPr>
              <a:t>komunikasi</a:t>
            </a:r>
            <a:r>
              <a:rPr lang="en-US" sz="2400" i="1" dirty="0">
                <a:solidFill>
                  <a:srgbClr val="3333FF"/>
                </a:solidFill>
              </a:rPr>
              <a:t> </a:t>
            </a:r>
            <a:r>
              <a:rPr lang="en-US" sz="2400" i="1" dirty="0" err="1">
                <a:solidFill>
                  <a:srgbClr val="3333FF"/>
                </a:solidFill>
              </a:rPr>
              <a:t>antara</a:t>
            </a:r>
            <a:r>
              <a:rPr lang="en-US" sz="2400" i="1" dirty="0">
                <a:solidFill>
                  <a:srgbClr val="3333FF"/>
                </a:solidFill>
              </a:rPr>
              <a:t> </a:t>
            </a:r>
            <a:r>
              <a:rPr lang="en-US" sz="2400" i="1" dirty="0" err="1">
                <a:solidFill>
                  <a:srgbClr val="3333FF"/>
                </a:solidFill>
              </a:rPr>
              <a:t>modul</a:t>
            </a:r>
            <a:r>
              <a:rPr lang="en-US" sz="2400" i="1" dirty="0">
                <a:solidFill>
                  <a:srgbClr val="3333FF"/>
                </a:solidFill>
              </a:rPr>
              <a:t> </a:t>
            </a:r>
            <a:r>
              <a:rPr lang="en-US" sz="2400" i="1" dirty="0" err="1">
                <a:solidFill>
                  <a:srgbClr val="3333FF"/>
                </a:solidFill>
              </a:rPr>
              <a:t>dengan</a:t>
            </a:r>
            <a:r>
              <a:rPr lang="en-US" sz="2400" i="1" dirty="0">
                <a:solidFill>
                  <a:srgbClr val="3333FF"/>
                </a:solidFill>
              </a:rPr>
              <a:t> program </a:t>
            </a:r>
            <a:r>
              <a:rPr lang="en-US" sz="2400" i="1" dirty="0" err="1">
                <a:solidFill>
                  <a:srgbClr val="3333FF"/>
                </a:solidFill>
              </a:rPr>
              <a:t>pemanggil</a:t>
            </a:r>
            <a:r>
              <a:rPr lang="en-US" sz="2400" i="1" dirty="0">
                <a:solidFill>
                  <a:srgbClr val="3333FF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Char char="à"/>
            </a:pPr>
            <a:endParaRPr lang="en-US" sz="2400" i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04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2E7F-E987-0C05-B9FC-02758A42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 (2)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4CE3-C38F-989A-88FC-2140B82A7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dirty="0"/>
              <a:t>Tiap item data </a:t>
            </a:r>
            <a:r>
              <a:rPr lang="en-US" dirty="0" err="1"/>
              <a:t>ditransferkan</a:t>
            </a:r>
            <a:r>
              <a:rPr lang="en-US" dirty="0"/>
              <a:t> antara parameter aktual dan parameter formal.</a:t>
            </a:r>
            <a:endParaRPr lang="en-US" b="1" dirty="0"/>
          </a:p>
          <a:p>
            <a:pPr lvl="1" algn="just" eaLnBrk="1" hangingPunct="1">
              <a:lnSpc>
                <a:spcPct val="90000"/>
              </a:lnSpc>
            </a:pPr>
            <a:r>
              <a:rPr lang="en-US" sz="2800" b="1" dirty="0"/>
              <a:t>Parameter</a:t>
            </a:r>
            <a:r>
              <a:rPr lang="en-US" sz="2800" dirty="0"/>
              <a:t> </a:t>
            </a:r>
            <a:r>
              <a:rPr lang="en-US" sz="2800" b="1" dirty="0"/>
              <a:t>aktual</a:t>
            </a:r>
            <a:r>
              <a:rPr lang="en-US" sz="2800" dirty="0"/>
              <a:t> : parameter yang disertakan pada waktu pemanggilan.</a:t>
            </a:r>
            <a:endParaRPr lang="en-US" sz="2800" b="1" dirty="0"/>
          </a:p>
          <a:p>
            <a:pPr lvl="1" algn="just" eaLnBrk="1" hangingPunct="1">
              <a:lnSpc>
                <a:spcPct val="90000"/>
              </a:lnSpc>
            </a:pPr>
            <a:r>
              <a:rPr lang="en-US" sz="2800" b="1" dirty="0"/>
              <a:t>Parameter</a:t>
            </a:r>
            <a:r>
              <a:rPr lang="en-US" sz="2800" dirty="0"/>
              <a:t> </a:t>
            </a:r>
            <a:r>
              <a:rPr lang="en-US" sz="2800" b="1" dirty="0"/>
              <a:t>formal</a:t>
            </a:r>
            <a:r>
              <a:rPr lang="en-US" sz="2800" dirty="0"/>
              <a:t> : parameter yang dideklarasikan di bagian </a:t>
            </a:r>
            <a:r>
              <a:rPr lang="en-US" sz="2800" i="1" dirty="0"/>
              <a:t>header</a:t>
            </a:r>
            <a:r>
              <a:rPr lang="en-US" sz="2800" dirty="0"/>
              <a:t> prosedur itu sendiri.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895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 (3)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809549"/>
            <a:ext cx="10515600" cy="398165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dipanggil</a:t>
            </a:r>
            <a:r>
              <a:rPr lang="en-US" dirty="0"/>
              <a:t>, parameter </a:t>
            </a:r>
            <a:r>
              <a:rPr lang="en-US" dirty="0" err="1"/>
              <a:t>aktual</a:t>
            </a:r>
            <a:r>
              <a:rPr lang="en-US" dirty="0"/>
              <a:t> </a:t>
            </a:r>
            <a:r>
              <a:rPr lang="en-US" dirty="0" err="1"/>
              <a:t>menggantikan</a:t>
            </a:r>
            <a:r>
              <a:rPr lang="en-US" dirty="0"/>
              <a:t> parameter formal.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dirty="0" err="1"/>
              <a:t>Tiap</a:t>
            </a:r>
            <a:r>
              <a:rPr lang="en-US" dirty="0"/>
              <a:t> parameter </a:t>
            </a:r>
            <a:r>
              <a:rPr lang="en-US" dirty="0" err="1"/>
              <a:t>aktual</a:t>
            </a:r>
            <a:r>
              <a:rPr lang="en-US" dirty="0"/>
              <a:t> </a:t>
            </a:r>
            <a:r>
              <a:rPr lang="en-US" dirty="0" err="1"/>
              <a:t>berpasangan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parameter formal yang </a:t>
            </a:r>
            <a:r>
              <a:rPr lang="en-US" dirty="0" err="1"/>
              <a:t>bersesuaian</a:t>
            </a:r>
            <a:r>
              <a:rPr lang="en-US" dirty="0"/>
              <a:t>.</a:t>
            </a:r>
            <a:endParaRPr lang="id-ID" dirty="0"/>
          </a:p>
          <a:p>
            <a:pPr lvl="1" algn="just" eaLnBrk="1" hangingPunct="1">
              <a:lnSpc>
                <a:spcPct val="8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69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FF5E-5FCE-403E-3B29-A72AD04D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 (4)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8A44F-65C0-A239-DCF6-3842CCBA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b="1" dirty="0"/>
              <a:t>Aturan penting yang harus diperhatikan:</a:t>
            </a:r>
          </a:p>
          <a:p>
            <a:pPr marL="971550" lvl="1" indent="-514350" algn="just" eaLnBrk="1" hangingPunct="1">
              <a:lnSpc>
                <a:spcPct val="80000"/>
              </a:lnSpc>
              <a:buFont typeface="+mj-lt"/>
              <a:buAutoNum type="arabicPeriod"/>
              <a:tabLst>
                <a:tab pos="7539038" algn="l"/>
              </a:tabLst>
            </a:pPr>
            <a:r>
              <a:rPr lang="en-US" sz="2800" b="1" dirty="0"/>
              <a:t>Jumlah parameter </a:t>
            </a:r>
            <a:r>
              <a:rPr lang="en-US" sz="2800" dirty="0"/>
              <a:t>aktual pada pemanggilan prosedur </a:t>
            </a:r>
            <a:r>
              <a:rPr lang="en-US" sz="2800" b="1" dirty="0"/>
              <a:t>harus sama </a:t>
            </a:r>
            <a:r>
              <a:rPr lang="en-US" sz="2800" dirty="0"/>
              <a:t>dengan jumlah parameter formal pada deklarasi prosedurnya.</a:t>
            </a:r>
          </a:p>
          <a:p>
            <a:endParaRPr lang="en-ID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1E5DF24-9E6C-DFBF-1C44-BB940491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63" y="3362131"/>
            <a:ext cx="6620799" cy="139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07019-D412-071A-1BDB-4C41ABFC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63" y="4708295"/>
            <a:ext cx="3753374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BA70-FF12-12B6-CEE2-FF1FDAD56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980C-554B-BA5D-7EB0-94A3C9EA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 (5)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75C4B-A02F-4A0B-F71C-51164233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 algn="just" eaLnBrk="1" hangingPunct="1">
              <a:lnSpc>
                <a:spcPct val="80000"/>
              </a:lnSpc>
              <a:buFont typeface="+mj-lt"/>
              <a:buAutoNum type="arabicPeriod" startAt="2"/>
            </a:pPr>
            <a:r>
              <a:rPr lang="en-US" sz="2800" dirty="0"/>
              <a:t>Tiap parameter aktual harus </a:t>
            </a:r>
            <a:r>
              <a:rPr lang="en-US" sz="2800" b="1" dirty="0"/>
              <a:t>bertipe sama </a:t>
            </a:r>
            <a:r>
              <a:rPr lang="en-US" sz="2800" dirty="0"/>
              <a:t>dengan tipe parameter formal yang bersesuaian.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23E427E-4FE6-7CA9-E2FC-21C4376A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63" y="3182744"/>
            <a:ext cx="6620799" cy="1390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F3DFE-E9D0-42F3-14E6-41546BAA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63" y="4528908"/>
            <a:ext cx="3753374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8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2482-2056-A7BA-2E0F-34A1EAC2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BDF0-B661-E58C-978E-B22B80A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 (6)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E2FE-07F5-9A94-2B11-F653C9B23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 algn="just" eaLnBrk="1" hangingPunct="1">
              <a:lnSpc>
                <a:spcPct val="80000"/>
              </a:lnSpc>
              <a:buFont typeface="+mj-lt"/>
              <a:buAutoNum type="arabicPeriod" startAt="3"/>
            </a:pPr>
            <a:r>
              <a:rPr lang="en-US" sz="2800" dirty="0"/>
              <a:t>Tiap parameter aktual harus </a:t>
            </a:r>
            <a:r>
              <a:rPr lang="en-US" sz="2800" b="1" dirty="0" err="1"/>
              <a:t>diekspresikan</a:t>
            </a:r>
            <a:r>
              <a:rPr lang="en-US" sz="2800" b="1" dirty="0"/>
              <a:t> dalam cara yang sesuai </a:t>
            </a:r>
            <a:r>
              <a:rPr lang="en-US" sz="2800" dirty="0"/>
              <a:t>dengan parameter formal yang bersesuaian, bergantung pada jenis parameter formal.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62D66-FA5B-F145-A080-6F1917A8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74" y="3109485"/>
            <a:ext cx="6601746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5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59909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sz="2800" dirty="0" err="1"/>
              <a:t>Jenis</a:t>
            </a:r>
            <a:r>
              <a:rPr lang="en-US" sz="2800" dirty="0"/>
              <a:t> parameter formal yang </a:t>
            </a:r>
            <a:r>
              <a:rPr lang="en-US" sz="2800" dirty="0" err="1"/>
              <a:t>disertakan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: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sz="2400" b="1" dirty="0"/>
              <a:t>Parameter </a:t>
            </a:r>
            <a:r>
              <a:rPr lang="en-US" sz="2400" b="1" dirty="0" err="1"/>
              <a:t>masukan</a:t>
            </a:r>
            <a:r>
              <a:rPr lang="en-US" sz="2400" b="1" dirty="0"/>
              <a:t> (input parameter)</a:t>
            </a:r>
            <a:endParaRPr lang="en-US" sz="2400" b="1" dirty="0">
              <a:sym typeface="Wingdings" panose="05000000000000000000" pitchFamily="2" charset="2"/>
            </a:endParaRPr>
          </a:p>
          <a:p>
            <a:pPr lvl="1"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sym typeface="Wingdings" panose="05000000000000000000" pitchFamily="2" charset="2"/>
              </a:rPr>
              <a:t>	</a:t>
            </a:r>
            <a:r>
              <a:rPr lang="en-US" sz="2400" dirty="0">
                <a:solidFill>
                  <a:srgbClr val="3333FF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nilainya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berlaku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sebagai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masukan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untuk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prosedur</a:t>
            </a:r>
            <a:r>
              <a:rPr lang="en-US" sz="2400" dirty="0">
                <a:solidFill>
                  <a:srgbClr val="3333FF"/>
                </a:solidFill>
              </a:rPr>
              <a:t>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sz="2400" b="1" dirty="0"/>
              <a:t>Parameter </a:t>
            </a:r>
            <a:r>
              <a:rPr lang="en-US" sz="2400" b="1" dirty="0" err="1"/>
              <a:t>keluaran</a:t>
            </a:r>
            <a:r>
              <a:rPr lang="en-US" sz="2400" b="1" dirty="0"/>
              <a:t> (output parameter)</a:t>
            </a:r>
            <a:endParaRPr lang="en-US" sz="2400" b="1" dirty="0">
              <a:sym typeface="Wingdings" panose="05000000000000000000" pitchFamily="2" charset="2"/>
            </a:endParaRPr>
          </a:p>
          <a:p>
            <a:pPr lvl="1"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sym typeface="Wingdings" panose="05000000000000000000" pitchFamily="2" charset="2"/>
              </a:rPr>
              <a:t>	</a:t>
            </a:r>
            <a:r>
              <a:rPr lang="en-US" sz="2400" dirty="0">
                <a:solidFill>
                  <a:srgbClr val="3333FF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menampung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nilai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keluaran</a:t>
            </a:r>
            <a:r>
              <a:rPr lang="en-US" sz="2400" dirty="0">
                <a:solidFill>
                  <a:srgbClr val="3333FF"/>
                </a:solidFill>
              </a:rPr>
              <a:t> yang </a:t>
            </a:r>
            <a:r>
              <a:rPr lang="en-US" sz="2400" dirty="0" err="1">
                <a:solidFill>
                  <a:srgbClr val="3333FF"/>
                </a:solidFill>
              </a:rPr>
              <a:t>dihasilkan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prosedur</a:t>
            </a:r>
            <a:r>
              <a:rPr lang="en-US" sz="2400" dirty="0">
                <a:solidFill>
                  <a:srgbClr val="3333FF"/>
                </a:solidFill>
              </a:rPr>
              <a:t>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sz="2400" b="1" dirty="0"/>
              <a:t>Parameter </a:t>
            </a:r>
            <a:r>
              <a:rPr lang="en-US" sz="2400" b="1" dirty="0" err="1"/>
              <a:t>masukan</a:t>
            </a:r>
            <a:r>
              <a:rPr lang="en-US" sz="2400" b="1" dirty="0"/>
              <a:t>/</a:t>
            </a:r>
            <a:r>
              <a:rPr lang="en-US" sz="2400" b="1" dirty="0" err="1"/>
              <a:t>keluaran</a:t>
            </a:r>
            <a:r>
              <a:rPr lang="en-US" sz="2400" b="1" dirty="0"/>
              <a:t> (input/output parameter)</a:t>
            </a:r>
            <a:endParaRPr lang="en-US" sz="2400" b="1" dirty="0">
              <a:sym typeface="Wingdings" panose="05000000000000000000" pitchFamily="2" charset="2"/>
            </a:endParaRPr>
          </a:p>
          <a:p>
            <a:pPr lvl="1"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sym typeface="Wingdings" panose="05000000000000000000" pitchFamily="2" charset="2"/>
              </a:rPr>
              <a:t>	</a:t>
            </a:r>
            <a:r>
              <a:rPr lang="en-US" sz="2400" dirty="0">
                <a:solidFill>
                  <a:srgbClr val="3333FF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berfungsi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sebagai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masukan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sekaligus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keluaran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dari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dirty="0" err="1">
                <a:solidFill>
                  <a:srgbClr val="3333FF"/>
                </a:solidFill>
              </a:rPr>
              <a:t>prosedur</a:t>
            </a:r>
            <a:r>
              <a:rPr lang="en-US" sz="2400" dirty="0">
                <a:solidFill>
                  <a:srgbClr val="3333FF"/>
                </a:solidFill>
              </a:rPr>
              <a:t>.</a:t>
            </a:r>
            <a:endParaRPr lang="id-ID" sz="24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2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Parameter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023361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800" dirty="0"/>
              <a:t>Pada </a:t>
            </a:r>
            <a:r>
              <a:rPr lang="en-US" sz="2800" dirty="0" err="1"/>
              <a:t>bahasa</a:t>
            </a:r>
            <a:r>
              <a:rPr lang="en-US" sz="2800" dirty="0"/>
              <a:t> </a:t>
            </a:r>
            <a:r>
              <a:rPr lang="en-US" sz="2800" dirty="0" err="1"/>
              <a:t>pemrograman</a:t>
            </a:r>
            <a:r>
              <a:rPr lang="en-US" sz="2800" dirty="0"/>
              <a:t> :</a:t>
            </a:r>
            <a:endParaRPr lang="id-ID" sz="2800" dirty="0"/>
          </a:p>
          <a:p>
            <a:pPr algn="just" eaLnBrk="1" hangingPunct="1">
              <a:lnSpc>
                <a:spcPct val="80000"/>
              </a:lnSpc>
            </a:pPr>
            <a:r>
              <a:rPr lang="en-US" sz="2800" dirty="0"/>
              <a:t>Parameter </a:t>
            </a:r>
            <a:r>
              <a:rPr lang="en-US" sz="2800" dirty="0" err="1"/>
              <a:t>masukan</a:t>
            </a:r>
            <a:endParaRPr lang="en-US" sz="2800" dirty="0"/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800" dirty="0">
                <a:sym typeface="Wingdings" panose="05000000000000000000" pitchFamily="2" charset="2"/>
              </a:rPr>
              <a:t>	</a:t>
            </a:r>
            <a:r>
              <a:rPr lang="en-US" sz="2800" dirty="0">
                <a:solidFill>
                  <a:srgbClr val="3333FF"/>
                </a:solidFill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rgbClr val="3333FF"/>
                </a:solidFill>
              </a:rPr>
              <a:t> </a:t>
            </a:r>
            <a:r>
              <a:rPr lang="en-US" sz="2800" i="1" dirty="0">
                <a:solidFill>
                  <a:srgbClr val="3333FF"/>
                </a:solidFill>
              </a:rPr>
              <a:t>value parameter, parameter by value</a:t>
            </a:r>
            <a:endParaRPr lang="en-US" sz="2800" dirty="0">
              <a:solidFill>
                <a:srgbClr val="3333FF"/>
              </a:solidFill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sz="2800" dirty="0"/>
              <a:t>Parameter </a:t>
            </a:r>
            <a:r>
              <a:rPr lang="en-US" sz="2800" dirty="0" err="1"/>
              <a:t>keluaran</a:t>
            </a:r>
            <a:r>
              <a:rPr lang="en-US" sz="2800" dirty="0"/>
              <a:t> &amp; parameter </a:t>
            </a:r>
            <a:r>
              <a:rPr lang="en-US" sz="2800" dirty="0" err="1"/>
              <a:t>masukan</a:t>
            </a:r>
            <a:r>
              <a:rPr lang="en-US" sz="2800" dirty="0"/>
              <a:t>/</a:t>
            </a:r>
            <a:r>
              <a:rPr lang="en-US" sz="2800" dirty="0" err="1"/>
              <a:t>keluaran</a:t>
            </a:r>
            <a:endParaRPr lang="en-US" sz="2800" dirty="0"/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800" dirty="0"/>
              <a:t>	 </a:t>
            </a:r>
            <a:r>
              <a:rPr lang="en-US" sz="2800" dirty="0">
                <a:solidFill>
                  <a:srgbClr val="3333FF"/>
                </a:solidFill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rgbClr val="3333FF"/>
                </a:solidFill>
              </a:rPr>
              <a:t> </a:t>
            </a:r>
            <a:r>
              <a:rPr lang="en-US" sz="2800" i="1" dirty="0">
                <a:solidFill>
                  <a:srgbClr val="3333FF"/>
                </a:solidFill>
              </a:rPr>
              <a:t>reference parameter, parameter by reference</a:t>
            </a:r>
          </a:p>
        </p:txBody>
      </p:sp>
    </p:spTree>
    <p:extLst>
      <p:ext uri="{BB962C8B-B14F-4D97-AF65-F5344CB8AC3E}">
        <p14:creationId xmlns:p14="http://schemas.microsoft.com/office/powerpoint/2010/main" val="525053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A208F5-02AD-4009-A6E8-A126C652205C}" vid="{BD3F7779-B1E3-4BF1-A4D7-4B2EEA2330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UAJY_Versi_Sketsa_Biru</Template>
  <TotalTime>1027</TotalTime>
  <Words>803</Words>
  <Application>Microsoft Office PowerPoint</Application>
  <PresentationFormat>Widescreen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Gill Sans MT</vt:lpstr>
      <vt:lpstr>Tahoma</vt:lpstr>
      <vt:lpstr>Verdana</vt:lpstr>
      <vt:lpstr>Wingdings</vt:lpstr>
      <vt:lpstr>Wingdings 2</vt:lpstr>
      <vt:lpstr>Office Theme</vt:lpstr>
      <vt:lpstr>Dasar Pemrograman (INFT06204)</vt:lpstr>
      <vt:lpstr>Parameter</vt:lpstr>
      <vt:lpstr>Parameter (2)</vt:lpstr>
      <vt:lpstr>Parameter (3)</vt:lpstr>
      <vt:lpstr>Parameter (4)</vt:lpstr>
      <vt:lpstr>Parameter (5)</vt:lpstr>
      <vt:lpstr>Parameter (6)</vt:lpstr>
      <vt:lpstr>Parameter</vt:lpstr>
      <vt:lpstr>Parameter</vt:lpstr>
      <vt:lpstr>Parameter Masukan</vt:lpstr>
      <vt:lpstr>Parameter Masukan/Keluaran</vt:lpstr>
      <vt:lpstr>Contoh Parameter Input/Output</vt:lpstr>
      <vt:lpstr>Contoh Parameter Input/Output</vt:lpstr>
      <vt:lpstr>Contoh Parameter Input/Output (2)</vt:lpstr>
      <vt:lpstr>Passing Parameter</vt:lpstr>
      <vt:lpstr>Latihan (1)</vt:lpstr>
      <vt:lpstr>Latihan (2)</vt:lpstr>
      <vt:lpstr>Latihan (3)</vt:lpstr>
      <vt:lpstr>Question and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Ardhyanti Mita Nugraha, S.Kom., M.Kom</dc:creator>
  <cp:lastModifiedBy>Joanna Ardhyanti Mita Nugraha, S.Kom., M.Kom.</cp:lastModifiedBy>
  <cp:revision>50</cp:revision>
  <dcterms:created xsi:type="dcterms:W3CDTF">2021-08-27T07:55:01Z</dcterms:created>
  <dcterms:modified xsi:type="dcterms:W3CDTF">2025-05-13T04:43:43Z</dcterms:modified>
</cp:coreProperties>
</file>